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87" r:id="rId3"/>
    <p:sldId id="299" r:id="rId4"/>
    <p:sldId id="308" r:id="rId5"/>
    <p:sldId id="309" r:id="rId6"/>
    <p:sldId id="310" r:id="rId7"/>
    <p:sldId id="311" r:id="rId8"/>
    <p:sldId id="312" r:id="rId9"/>
    <p:sldId id="313" r:id="rId10"/>
    <p:sldId id="258" r:id="rId11"/>
    <p:sldId id="294" r:id="rId12"/>
    <p:sldId id="289" r:id="rId13"/>
    <p:sldId id="298" r:id="rId14"/>
    <p:sldId id="277" r:id="rId15"/>
    <p:sldId id="306" r:id="rId16"/>
    <p:sldId id="307" r:id="rId17"/>
    <p:sldId id="280" r:id="rId18"/>
    <p:sldId id="282" r:id="rId19"/>
    <p:sldId id="283" r:id="rId20"/>
    <p:sldId id="284" r:id="rId21"/>
    <p:sldId id="285" r:id="rId22"/>
    <p:sldId id="286" r:id="rId23"/>
    <p:sldId id="275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45" autoAdjust="0"/>
    <p:restoredTop sz="94660"/>
  </p:normalViewPr>
  <p:slideViewPr>
    <p:cSldViewPr>
      <p:cViewPr varScale="1">
        <p:scale>
          <a:sx n="56" d="100"/>
          <a:sy n="56" d="100"/>
        </p:scale>
        <p:origin x="-20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Річне вироблення теплоти, тис. МW·h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Лист1!$A$2:$A$7</c:f>
              <c:numCache>
                <c:formatCode>0%</c:formatCode>
                <c:ptCount val="6"/>
                <c:pt idx="0">
                  <c:v>0.63000000000000311</c:v>
                </c:pt>
                <c:pt idx="1">
                  <c:v>5</c:v>
                </c:pt>
                <c:pt idx="2">
                  <c:v>0.74000000000000277</c:v>
                </c:pt>
                <c:pt idx="3">
                  <c:v>0.47000000000000008</c:v>
                </c:pt>
                <c:pt idx="4">
                  <c:v>2.7</c:v>
                </c:pt>
                <c:pt idx="5">
                  <c:v>0.52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31.6</c:v>
                </c:pt>
                <c:pt idx="1">
                  <c:v>4.0999999999999996</c:v>
                </c:pt>
                <c:pt idx="2">
                  <c:v>27.7</c:v>
                </c:pt>
                <c:pt idx="3">
                  <c:v>36.300000000000004</c:v>
                </c:pt>
                <c:pt idx="4">
                  <c:v>7.6</c:v>
                </c:pt>
                <c:pt idx="5">
                  <c:v>58.8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E18-4047-B6CF-3431B088897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Річний тепловий потенціал, тис. МW·h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Лист1!$A$2:$A$7</c:f>
              <c:numCache>
                <c:formatCode>0%</c:formatCode>
                <c:ptCount val="6"/>
                <c:pt idx="0">
                  <c:v>0.63000000000000311</c:v>
                </c:pt>
                <c:pt idx="1">
                  <c:v>5</c:v>
                </c:pt>
                <c:pt idx="2">
                  <c:v>0.74000000000000277</c:v>
                </c:pt>
                <c:pt idx="3">
                  <c:v>0.47000000000000008</c:v>
                </c:pt>
                <c:pt idx="4">
                  <c:v>2.7</c:v>
                </c:pt>
                <c:pt idx="5">
                  <c:v>0.52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20.14</c:v>
                </c:pt>
                <c:pt idx="1">
                  <c:v>19.8</c:v>
                </c:pt>
                <c:pt idx="2">
                  <c:v>20.7</c:v>
                </c:pt>
                <c:pt idx="3">
                  <c:v>17.3</c:v>
                </c:pt>
                <c:pt idx="4">
                  <c:v>20.3</c:v>
                </c:pt>
                <c:pt idx="5">
                  <c:v>30.71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E18-4047-B6CF-3431B0888976}"/>
            </c:ext>
          </c:extLst>
        </c:ser>
        <c:gapWidth val="219"/>
        <c:overlap val="-27"/>
        <c:axId val="139455104"/>
        <c:axId val="139543680"/>
      </c:barChart>
      <c:catAx>
        <c:axId val="139455104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r>
                  <a:rPr lang="uk-UA" sz="1800" dirty="0">
                    <a:latin typeface="Arial" pitchFamily="34" charset="0"/>
                    <a:cs typeface="Arial" pitchFamily="34" charset="0"/>
                  </a:rPr>
                  <a:t>Ступінь  компенсації річного вироблення </a:t>
                </a:r>
                <a:r>
                  <a:rPr lang="uk-UA" sz="1800" dirty="0" smtClean="0">
                    <a:latin typeface="Arial" pitchFamily="34" charset="0"/>
                    <a:cs typeface="Arial" pitchFamily="34" charset="0"/>
                  </a:rPr>
                  <a:t>теплоти, </a:t>
                </a:r>
                <a:r>
                  <a:rPr lang="uk-UA" sz="1800" dirty="0">
                    <a:latin typeface="Arial" pitchFamily="34" charset="0"/>
                    <a:cs typeface="Arial" pitchFamily="34" charset="0"/>
                  </a:rPr>
                  <a:t>%</a:t>
                </a:r>
              </a:p>
            </c:rich>
          </c:tx>
          <c:layout/>
          <c:spPr>
            <a:noFill/>
            <a:ln>
              <a:noFill/>
            </a:ln>
            <a:effectLst/>
          </c:spPr>
        </c:title>
        <c:numFmt formatCode="0%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ru-RU"/>
          </a:p>
        </c:txPr>
        <c:crossAx val="139543680"/>
        <c:crosses val="autoZero"/>
        <c:auto val="1"/>
        <c:lblAlgn val="ctr"/>
        <c:lblOffset val="100"/>
      </c:catAx>
      <c:valAx>
        <c:axId val="13954368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9455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+mn-ea"/>
              <a:cs typeface="Arial" pitchFamily="34" charset="0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2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0.2963</cdr:x>
      <cdr:y>0.31646</cdr:y>
    </cdr:from>
    <cdr:to>
      <cdr:x>0.5</cdr:x>
      <cdr:y>0.37975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304256" y="1800200"/>
          <a:ext cx="1584176" cy="36004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40000"/>
            <a:lumOff val="60000"/>
          </a:schemeClr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dirty="0" smtClean="0">
              <a:latin typeface="Arial" pitchFamily="34" charset="0"/>
              <a:cs typeface="Arial" pitchFamily="34" charset="0"/>
            </a:rPr>
            <a:t>Б</a:t>
          </a:r>
          <a:r>
            <a:rPr lang="uk-UA" sz="2000" dirty="0" smtClean="0">
              <a:latin typeface="Arial" pitchFamily="34" charset="0"/>
              <a:cs typeface="Arial" pitchFamily="34" charset="0"/>
            </a:rPr>
            <a:t>і</a:t>
          </a:r>
          <a:r>
            <a:rPr lang="ru-RU" sz="2000" dirty="0" err="1" smtClean="0">
              <a:latin typeface="Arial" pitchFamily="34" charset="0"/>
              <a:cs typeface="Arial" pitchFamily="34" charset="0"/>
            </a:rPr>
            <a:t>лицьке</a:t>
          </a:r>
          <a:endParaRPr lang="ru-RU" sz="200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0.40741</cdr:x>
      <cdr:y>0.20253</cdr:y>
    </cdr:from>
    <cdr:to>
      <cdr:x>0.69444</cdr:x>
      <cdr:y>0.26582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168352" y="1152128"/>
          <a:ext cx="223224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0.42593</cdr:x>
      <cdr:y>0.24051</cdr:y>
    </cdr:from>
    <cdr:to>
      <cdr:x>0.67593</cdr:x>
      <cdr:y>0.3038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312368" y="1368152"/>
          <a:ext cx="1944216" cy="36004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6">
            <a:lumMod val="40000"/>
            <a:lumOff val="60000"/>
          </a:schemeClr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dirty="0" err="1" smtClean="0">
              <a:latin typeface="Arial" pitchFamily="34" charset="0"/>
              <a:cs typeface="Arial" pitchFamily="34" charset="0"/>
            </a:rPr>
            <a:t>Білозерське</a:t>
          </a:r>
          <a:endParaRPr lang="ru-RU" sz="200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0.60185</cdr:x>
      <cdr:y>0.37975</cdr:y>
    </cdr:from>
    <cdr:to>
      <cdr:x>0.87037</cdr:x>
      <cdr:y>0.4557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680520" y="2160240"/>
          <a:ext cx="2088232" cy="432048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0000"/>
            <a:lumOff val="80000"/>
          </a:schemeClr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000" dirty="0" smtClean="0">
              <a:latin typeface="Arial" pitchFamily="34" charset="0"/>
              <a:cs typeface="Arial" pitchFamily="34" charset="0"/>
            </a:rPr>
            <a:t>Новодонецьке</a:t>
          </a:r>
          <a:endParaRPr lang="ru-RU" sz="20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800" dirty="0" err="1" smtClean="0"/>
              <a:t>Використання</a:t>
            </a:r>
            <a:r>
              <a:rPr lang="ru-RU" sz="2800" dirty="0" smtClean="0"/>
              <a:t> теплового </a:t>
            </a:r>
            <a:r>
              <a:rPr lang="ru-RU" sz="2800" dirty="0" err="1" smtClean="0"/>
              <a:t>потенціалу</a:t>
            </a:r>
            <a:r>
              <a:rPr lang="ru-RU" sz="2800" dirty="0" smtClean="0"/>
              <a:t>  </a:t>
            </a:r>
            <a:r>
              <a:rPr lang="ru-RU" sz="2800" dirty="0" err="1" smtClean="0"/>
              <a:t>шахтної</a:t>
            </a:r>
            <a:r>
              <a:rPr lang="ru-RU" sz="2800" dirty="0" smtClean="0"/>
              <a:t> води для </a:t>
            </a:r>
            <a:r>
              <a:rPr lang="ru-RU" sz="2800" dirty="0" err="1" smtClean="0"/>
              <a:t>отримання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теплоти</a:t>
            </a:r>
            <a:r>
              <a:rPr lang="ru-RU" sz="2800" dirty="0" smtClean="0"/>
              <a:t> на потреби </a:t>
            </a:r>
            <a:r>
              <a:rPr lang="ru-RU" sz="2800" dirty="0" err="1" smtClean="0"/>
              <a:t>централізованого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теплопостачання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міст</a:t>
            </a:r>
            <a:r>
              <a:rPr lang="ru-RU" sz="2800" dirty="0" smtClean="0"/>
              <a:t> </a:t>
            </a:r>
            <a:r>
              <a:rPr lang="ru-RU" sz="2800" dirty="0" err="1" smtClean="0"/>
              <a:t>Донбасу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Кол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ієнко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Анатлолій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Національний технічний університет Полтавська політехніка імені Юрія Кондратюка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7744" y="6165304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err="1" smtClean="0">
                <a:latin typeface="Arial" pitchFamily="34" charset="0"/>
                <a:cs typeface="Arial" pitchFamily="34" charset="0"/>
              </a:rPr>
              <a:t>Мирноград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 2023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76672"/>
            <a:ext cx="8892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Потреба в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енерг</a:t>
            </a:r>
            <a:r>
              <a:rPr lang="uk-UA" sz="3200" dirty="0" err="1" smtClean="0">
                <a:latin typeface="Arial" pitchFamily="34" charset="0"/>
                <a:cs typeface="Arial" pitchFamily="34" charset="0"/>
              </a:rPr>
              <a:t>ії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 на опалення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052736"/>
            <a:ext cx="9144000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600" dirty="0" smtClean="0">
                <a:latin typeface="Arial" pitchFamily="34" charset="0"/>
                <a:cs typeface="Arial" pitchFamily="34" charset="0"/>
              </a:rPr>
              <a:t>Потреба 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для опалення  житлових  і громадських будинків визначається  приєднаним тепловим навантаженням.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600" dirty="0" smtClean="0">
                <a:latin typeface="Arial" pitchFamily="34" charset="0"/>
                <a:cs typeface="Arial" pitchFamily="34" charset="0"/>
              </a:rPr>
              <a:t> Для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м.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600" dirty="0" err="1" smtClean="0">
                <a:latin typeface="Arial" pitchFamily="34" charset="0"/>
                <a:cs typeface="Arial" pitchFamily="34" charset="0"/>
              </a:rPr>
              <a:t>Мирноград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– 56 МВт. З урахуванням втрат  в теплових мережах  відпуск теплоти з джерел енергії повинна становити 74 МВт.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Опалювальна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площа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близько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650 тис. м</a:t>
            </a:r>
            <a:r>
              <a:rPr lang="ru-RU" sz="26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Питома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величина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витрат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теплоти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опалення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– 152 кВт год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м</a:t>
            </a:r>
            <a:r>
              <a:rPr lang="ru-RU" sz="26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( разом з охолодженням – до 180 кВт </a:t>
            </a:r>
            <a:r>
              <a:rPr lang="uk-UA" sz="2600" dirty="0" err="1" smtClean="0">
                <a:latin typeface="Arial" pitchFamily="34" charset="0"/>
                <a:cs typeface="Arial" pitchFamily="34" charset="0"/>
              </a:rPr>
              <a:t>год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м</a:t>
            </a:r>
            <a:r>
              <a:rPr lang="ru-RU" sz="2600" baseline="30000" dirty="0" smtClean="0">
                <a:latin typeface="Arial" pitchFamily="34" charset="0"/>
                <a:cs typeface="Arial" pitchFamily="34" charset="0"/>
              </a:rPr>
              <a:t>2)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uk-UA" sz="2600" dirty="0" smtClean="0">
                <a:latin typeface="Arial" pitchFamily="34" charset="0"/>
                <a:cs typeface="Arial" pitchFamily="34" charset="0"/>
              </a:rPr>
              <a:t> Середній по місту клас </a:t>
            </a:r>
            <a:r>
              <a:rPr lang="uk-UA" sz="2600" dirty="0" err="1" smtClean="0">
                <a:latin typeface="Arial" pitchFamily="34" charset="0"/>
                <a:cs typeface="Arial" pitchFamily="34" charset="0"/>
              </a:rPr>
              <a:t>енергоефективності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житлових будинків -    від  Е до 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G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uk-UA" sz="2600" i="1" dirty="0" smtClean="0">
                <a:latin typeface="Arial" pitchFamily="34" charset="0"/>
                <a:cs typeface="Arial" pitchFamily="34" charset="0"/>
              </a:rPr>
              <a:t>Бар</a:t>
            </a:r>
            <a:r>
              <a:rPr lang="en-US" sz="2600" i="1" dirty="0" smtClean="0">
                <a:latin typeface="Arial" pitchFamily="34" charset="0"/>
                <a:cs typeface="Arial" pitchFamily="34" charset="0"/>
              </a:rPr>
              <a:t>’</a:t>
            </a:r>
            <a:r>
              <a:rPr lang="uk-UA" sz="2600" i="1" dirty="0" err="1" smtClean="0">
                <a:latin typeface="Arial" pitchFamily="34" charset="0"/>
                <a:cs typeface="Arial" pitchFamily="34" charset="0"/>
              </a:rPr>
              <a:t>єр</a:t>
            </a:r>
            <a:r>
              <a:rPr lang="uk-UA" sz="2600" i="1" dirty="0" smtClean="0">
                <a:latin typeface="Arial" pitchFamily="34" charset="0"/>
                <a:cs typeface="Arial" pitchFamily="34" charset="0"/>
              </a:rPr>
              <a:t> впровадження  відновлювальних джерел енергії -</a:t>
            </a:r>
            <a:endParaRPr lang="ru-RU" sz="2600" i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впровадження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альтернативних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відновлювальних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джерел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енерг</a:t>
            </a:r>
            <a:r>
              <a:rPr lang="uk-UA" sz="2600" dirty="0" err="1" smtClean="0">
                <a:latin typeface="Arial" pitchFamily="34" charset="0"/>
                <a:cs typeface="Arial" pitchFamily="34" charset="0"/>
              </a:rPr>
              <a:t>ії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( АВДЕ) за таких масштабів споживання енергії згідно нормативів   не допускається.</a:t>
            </a:r>
            <a:endParaRPr lang="ru-RU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672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 smtClean="0">
                <a:latin typeface="Arial" pitchFamily="34" charset="0"/>
                <a:cs typeface="Arial" pitchFamily="34" charset="0"/>
              </a:rPr>
              <a:t>Вимоги нормативів щодо впровадження  АВДЕ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052736"/>
            <a:ext cx="89644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 indent="361950" algn="just" eaLnBrk="1" hangingPunct="1">
              <a:spcBef>
                <a:spcPts val="600"/>
              </a:spcBef>
              <a:defRPr/>
            </a:pPr>
            <a:r>
              <a:rPr lang="uk-UA" sz="2400" b="1" dirty="0">
                <a:latin typeface="Arial" pitchFamily="34" charset="0"/>
                <a:cs typeface="Arial" pitchFamily="34" charset="0"/>
              </a:rPr>
              <a:t>Вимога ДСТУ </a:t>
            </a:r>
            <a:r>
              <a:rPr lang="uk-UA" sz="2400" b="1" cap="all" dirty="0">
                <a:latin typeface="Arial" pitchFamily="34" charset="0"/>
                <a:cs typeface="Arial" pitchFamily="34" charset="0"/>
              </a:rPr>
              <a:t>Н Б В.3.2-3:2014</a:t>
            </a:r>
            <a:r>
              <a:rPr lang="uk-UA" sz="2400" b="1" cap="all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uk-UA" sz="2400" b="1" dirty="0">
                <a:latin typeface="Arial" pitchFamily="34" charset="0"/>
                <a:cs typeface="Arial" pitchFamily="34" charset="0"/>
              </a:rPr>
              <a:t>Не допускається застосовувати теплові насоси, сонячні батареї, сонячні колектори для систем опалення, гарячого водопостачання, охолодження та </a:t>
            </a:r>
            <a:r>
              <a:rPr lang="uk-UA" sz="2400" b="1" dirty="0" err="1">
                <a:latin typeface="Arial" pitchFamily="34" charset="0"/>
                <a:cs typeface="Arial" pitchFamily="34" charset="0"/>
              </a:rPr>
              <a:t>кондиціонування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а) у будинку з класом </a:t>
            </a:r>
            <a:r>
              <a:rPr lang="uk-UA" sz="2400" dirty="0" err="1">
                <a:latin typeface="Arial" pitchFamily="34" charset="0"/>
                <a:cs typeface="Arial" pitchFamily="34" charset="0"/>
              </a:rPr>
              <a:t>енергоефективності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 нижче С, визначеним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відповідно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до ДБН В.2.6-31;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б) разом з </a:t>
            </a:r>
            <a:r>
              <a:rPr lang="uk-UA" sz="2400" dirty="0" err="1">
                <a:latin typeface="Arial" pitchFamily="34" charset="0"/>
                <a:cs typeface="Arial" pitchFamily="34" charset="0"/>
              </a:rPr>
              <a:t>внутрішньобудинковими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 інженерними системами, що мають клас </a:t>
            </a:r>
            <a:r>
              <a:rPr lang="uk-UA" sz="2400" dirty="0" err="1">
                <a:latin typeface="Arial" pitchFamily="34" charset="0"/>
                <a:cs typeface="Arial" pitchFamily="34" charset="0"/>
              </a:rPr>
              <a:t>енергоефективності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 технічного оснащення, автоматизації, моніторингу й управління нижче С, визначеним згідно з ДСТУ Б EN 15232; 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в) разом з </a:t>
            </a:r>
            <a:r>
              <a:rPr lang="uk-UA" sz="2400" dirty="0" err="1">
                <a:latin typeface="Arial" pitchFamily="34" charset="0"/>
                <a:cs typeface="Arial" pitchFamily="34" charset="0"/>
              </a:rPr>
              <a:t>внутрішньобудинковими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 інженерними системами, обладнання (насоси, терморегулятори, лампи тощо) яких мають клас </a:t>
            </a:r>
            <a:r>
              <a:rPr lang="uk-UA" sz="2400" dirty="0" err="1">
                <a:latin typeface="Arial" pitchFamily="34" charset="0"/>
                <a:cs typeface="Arial" pitchFamily="34" charset="0"/>
              </a:rPr>
              <a:t>енергоефективності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 нижче А.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861048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У разі  високих  витрат енергії  використання альтернативних енергії  для створення мікроклімату    не  можливо: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ні практично, 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ні  юридично,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 ні теоретично.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516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0688"/>
            <a:ext cx="3888432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1052736"/>
            <a:ext cx="2123728" cy="1656184"/>
          </a:xfrm>
          <a:prstGeom prst="rect">
            <a:avLst/>
          </a:prstGeom>
          <a:solidFill>
            <a:schemeClr val="accent1"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45</a:t>
            </a:r>
            <a:r>
              <a:rPr lang="uk-UA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кВт </a:t>
            </a:r>
            <a:r>
              <a:rPr lang="uk-UA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год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/ </a:t>
            </a:r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</a:t>
            </a:r>
            <a:r>
              <a:rPr lang="ru-RU" sz="20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5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620688"/>
            <a:ext cx="3545089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427984" y="1340768"/>
            <a:ext cx="2664296" cy="1656184"/>
          </a:xfrm>
          <a:prstGeom prst="rect">
            <a:avLst/>
          </a:prstGeom>
          <a:solidFill>
            <a:schemeClr val="accent1"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150</a:t>
            </a:r>
            <a:r>
              <a:rPr lang="uk-UA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кВт </a:t>
            </a:r>
            <a:r>
              <a:rPr lang="uk-UA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год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/ </a:t>
            </a:r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</a:t>
            </a:r>
            <a:r>
              <a:rPr lang="ru-RU" sz="2000" b="1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499992" y="548680"/>
            <a:ext cx="3456384" cy="32403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572000" y="476672"/>
            <a:ext cx="3456384" cy="32403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Рисунок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4581128"/>
            <a:ext cx="5076329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Стрелка вправо 10"/>
          <p:cNvSpPr/>
          <p:nvPr/>
        </p:nvSpPr>
        <p:spPr>
          <a:xfrm rot="2551564">
            <a:off x="6048745" y="5608259"/>
            <a:ext cx="1293971" cy="3987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864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>
                <a:latin typeface="Arial" pitchFamily="34" charset="0"/>
                <a:cs typeface="Arial" pitchFamily="34" charset="0"/>
              </a:rPr>
              <a:t>Загальний баланс вироблення і споживання теплоти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E:\Фото Добропылля\Добропыльчанка\20191114_1118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268760"/>
            <a:ext cx="3744416" cy="167582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139952" y="1196752"/>
            <a:ext cx="500404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600" dirty="0" smtClean="0">
                <a:latin typeface="Arial" pitchFamily="34" charset="0"/>
                <a:cs typeface="Arial" pitchFamily="34" charset="0"/>
              </a:rPr>
              <a:t>Річна потреба в теплоті на опалення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0 кв. житлового будинку до </a:t>
            </a:r>
            <a:r>
              <a:rPr lang="uk-UA" sz="2600" dirty="0" err="1" smtClean="0">
                <a:latin typeface="Arial" pitchFamily="34" charset="0"/>
                <a:cs typeface="Arial" pitchFamily="34" charset="0"/>
              </a:rPr>
              <a:t>термомодернізації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- 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близько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380 М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Wh</a:t>
            </a:r>
            <a:endParaRPr lang="ru-RU" sz="2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 descr="E: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492896"/>
            <a:ext cx="3808510" cy="181622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211960" y="2996952"/>
            <a:ext cx="475252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600" dirty="0" smtClean="0">
                <a:latin typeface="Arial" pitchFamily="34" charset="0"/>
                <a:cs typeface="Arial" pitchFamily="34" charset="0"/>
              </a:rPr>
              <a:t>Після </a:t>
            </a:r>
            <a:r>
              <a:rPr lang="uk-UA" sz="2600" dirty="0" err="1" smtClean="0">
                <a:latin typeface="Arial" pitchFamily="34" charset="0"/>
                <a:cs typeface="Arial" pitchFamily="34" charset="0"/>
              </a:rPr>
              <a:t>термомодернізації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– 200 М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Wh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( за результатами сертифікації)</a:t>
            </a:r>
            <a:endParaRPr lang="ru-RU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4365104"/>
            <a:ext cx="8892480" cy="20928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600" dirty="0" smtClean="0">
                <a:latin typeface="Arial" pitchFamily="34" charset="0"/>
                <a:cs typeface="Arial" pitchFamily="34" charset="0"/>
              </a:rPr>
              <a:t>Річне вироблення теплоти  із шахтної води – </a:t>
            </a: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300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000 М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Wh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uk-UA" sz="2600" dirty="0" smtClean="0">
                <a:latin typeface="Arial" pitchFamily="34" charset="0"/>
                <a:cs typeface="Arial" pitchFamily="34" charset="0"/>
              </a:rPr>
              <a:t>Кількість  опалювальних будинків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FontTx/>
              <a:buChar char="-"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 без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термомодерн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зації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  -  80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будинків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Tx/>
              <a:buChar char="-"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 за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умови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термомодернізації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15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00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будинків</a:t>
            </a:r>
            <a:endParaRPr lang="ru-RU" sz="2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60648"/>
            <a:ext cx="77768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>
                <a:latin typeface="Arial" pitchFamily="34" charset="0"/>
                <a:cs typeface="Arial" pitchFamily="34" charset="0"/>
              </a:rPr>
              <a:t>Принципова схема використання 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 теплоти  шахтної води</a:t>
            </a:r>
            <a:endParaRPr lang="uk-UA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>
                <a:latin typeface="Arial" pitchFamily="34" charset="0"/>
                <a:cs typeface="Arial" pitchFamily="34" charset="0"/>
              </a:rPr>
              <a:t>1 – фільтр для очищення шахтної води; 2 – проміжний теплообмінник тепловою потужністю 1,5 МВт;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uk-UA" i="1" dirty="0">
                <a:latin typeface="Arial" pitchFamily="34" charset="0"/>
                <a:cs typeface="Arial" pitchFamily="34" charset="0"/>
              </a:rPr>
              <a:t>– тепловий насос; 4 – наявна котельня; 5 – споживачі теплоти.</a:t>
            </a:r>
            <a:endParaRPr lang="uk-UA" i="1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395536" y="1268760"/>
            <a:ext cx="7918903" cy="4680520"/>
            <a:chOff x="1331640" y="2233862"/>
            <a:chExt cx="6982799" cy="3477110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31640" y="2233862"/>
              <a:ext cx="6982799" cy="347711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331640" y="2598424"/>
              <a:ext cx="122413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uk-UA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Шахтна вода</a:t>
              </a:r>
              <a:endParaRPr lang="uk-UA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131840" y="2736923"/>
              <a:ext cx="122413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uk-UA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Е/енергія</a:t>
              </a:r>
              <a:endParaRPr lang="uk-UA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156176" y="2998853"/>
              <a:ext cx="122413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Паливо</a:t>
              </a:r>
              <a:endParaRPr lang="uk-UA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35996" y="3299283"/>
              <a:ext cx="324036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uk-UA" sz="1200" baseline="-25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ел</a:t>
              </a:r>
              <a:endParaRPr lang="uk-UA" sz="1200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35439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36171"/>
            <a:ext cx="8892480" cy="592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0" y="476672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Схема реал</a:t>
            </a:r>
            <a:r>
              <a:rPr lang="uk-UA" sz="3200" dirty="0" err="1" smtClean="0">
                <a:latin typeface="Arial" pitchFamily="34" charset="0"/>
                <a:cs typeface="Arial" pitchFamily="34" charset="0"/>
              </a:rPr>
              <a:t>ізації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 на базі абсорбційної холодильної машини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1124744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 – гірничі виробки; 2 – помпи; 3 – вентилятор системи вентиляції шахтних виробок; 3 – теплообмінник (</a:t>
            </a:r>
            <a:r>
              <a:rPr kumimoji="0" 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випаровувач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теплового насоса); 4 – вузол обліку теплової енергії; 5 – теплообмінник (генератор </a:t>
            </a:r>
            <a:r>
              <a:rPr kumimoji="0" 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холодоагента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); 6 – теплообмінник для нагрівання концентрованого розчину; 7 – зовнішнє джерело енергії (</a:t>
            </a:r>
            <a:r>
              <a:rPr kumimoji="0" 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електронагрівач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або котельня); 8 – абсорбер; 9 – дросельний вентиль для охолодження </a:t>
            </a:r>
            <a:r>
              <a:rPr kumimoji="0" 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слабоконцентрованого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розчину; </a:t>
            </a:r>
            <a:b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10 – дросельний вентиль робочого тіла; 11 – градирня; 12 – теплообмінник (</a:t>
            </a:r>
            <a:r>
              <a:rPr kumimoji="0" lang="uk-UA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випаровувач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теплового насоса); </a:t>
            </a:r>
            <a:b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13 – теплообмінник для нагрівання мережної води ЦСТ (конденсатор теплового насоса); 14 – твердопаливний котел наявної ЦСТ; 15 – абсорбційна теплова помпа; Т-1 і Т-2 – подавальна і зворотна магістраль ЦСТ; </a:t>
            </a:r>
            <a:b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</a:t>
            </a:r>
            <a:r>
              <a:rPr kumimoji="0" lang="uk-UA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– теплота, що відводиться від конденсатора і підводиться до теплоносія ЦСТ; q</a:t>
            </a:r>
            <a:r>
              <a:rPr kumimoji="0" lang="uk-UA" sz="2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 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– теплота, що відбирається від вентиляційного витяжного повітря із шахти.</a:t>
            </a:r>
            <a:endParaRPr kumimoji="0" 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48680"/>
            <a:ext cx="889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>
                <a:latin typeface="Arial" pitchFamily="34" charset="0"/>
                <a:cs typeface="Arial" pitchFamily="34" charset="0"/>
              </a:rPr>
              <a:t>Експлікація до схеми з абсорбційною машиною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>
                <a:latin typeface="Arial" pitchFamily="34" charset="0"/>
                <a:cs typeface="Arial" pitchFamily="34" charset="0"/>
              </a:rPr>
              <a:t>Вартість енергонос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іїв</a:t>
            </a:r>
            <a:endParaRPr lang="uk-UA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268760"/>
            <a:ext cx="8892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>
                <a:latin typeface="Arial" pitchFamily="34" charset="0"/>
                <a:cs typeface="Arial" pitchFamily="34" charset="0"/>
              </a:rPr>
              <a:t>Витрати і вартість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енергоносіїв для отримання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465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MWh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теплоти (річні витрати одним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будинком з ГВ)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30067825"/>
              </p:ext>
            </p:extLst>
          </p:nvPr>
        </p:nvGraphicFramePr>
        <p:xfrm>
          <a:off x="179511" y="2492896"/>
          <a:ext cx="8964488" cy="3848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65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6648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2483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766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0056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Назва</a:t>
                      </a:r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енергоносія</a:t>
                      </a:r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тепловий</a:t>
                      </a:r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потенціал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Витрати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Тариф,</a:t>
                      </a:r>
                    </a:p>
                    <a:p>
                      <a:pPr algn="ctr"/>
                      <a:r>
                        <a:rPr lang="uk-UA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тис. грн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Витрати,</a:t>
                      </a:r>
                      <a:endParaRPr lang="uk-UA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uk-UA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тис. </a:t>
                      </a:r>
                      <a:r>
                        <a:rPr lang="uk-UA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грн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168C5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63816">
                <a:tc>
                  <a:txBody>
                    <a:bodyPr/>
                    <a:lstStyle/>
                    <a:p>
                      <a:r>
                        <a:rPr lang="uk-UA" sz="1800" dirty="0">
                          <a:latin typeface="Arial" pitchFamily="34" charset="0"/>
                          <a:cs typeface="Arial" pitchFamily="34" charset="0"/>
                        </a:rPr>
                        <a:t>Вугілля, теплота згоряння 6,4</a:t>
                      </a:r>
                      <a:r>
                        <a:rPr lang="uk-UA" sz="1800" baseline="0" dirty="0">
                          <a:latin typeface="Arial" pitchFamily="34" charset="0"/>
                          <a:cs typeface="Arial" pitchFamily="34" charset="0"/>
                        </a:rPr>
                        <a:t> кВт</a:t>
                      </a:r>
                      <a:r>
                        <a:rPr lang="uk-UA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uk-UA" sz="1800" baseline="0" dirty="0"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r>
                        <a:rPr lang="en-US" sz="1800" dirty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1800" dirty="0">
                          <a:latin typeface="Arial" pitchFamily="34" charset="0"/>
                          <a:cs typeface="Arial" pitchFamily="34" charset="0"/>
                        </a:rPr>
                        <a:t>кг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800" b="0" dirty="0">
                          <a:latin typeface="Arial" pitchFamily="34" charset="0"/>
                          <a:cs typeface="Arial" pitchFamily="34" charset="0"/>
                        </a:rPr>
                        <a:t>112 т </a:t>
                      </a:r>
                      <a:endParaRPr lang="ru-RU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800" b="0" dirty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uk-UA" sz="1800" b="0" dirty="0" smtClean="0">
                          <a:latin typeface="Arial" pitchFamily="34" charset="0"/>
                          <a:cs typeface="Arial" pitchFamily="34" charset="0"/>
                        </a:rPr>
                        <a:t>,00 </a:t>
                      </a:r>
                      <a:r>
                        <a:rPr lang="uk-UA" sz="1800" b="0" dirty="0">
                          <a:latin typeface="Arial" pitchFamily="34" charset="0"/>
                          <a:cs typeface="Arial" pitchFamily="34" charset="0"/>
                        </a:rPr>
                        <a:t>за 1 т</a:t>
                      </a:r>
                      <a:endParaRPr lang="ru-RU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560,0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168C5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63816"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Arial" pitchFamily="34" charset="0"/>
                          <a:cs typeface="Arial" pitchFamily="34" charset="0"/>
                        </a:rPr>
                        <a:t>Природний газ, 9,5 </a:t>
                      </a:r>
                      <a:r>
                        <a:rPr lang="uk-UA" sz="1800" baseline="0" dirty="0">
                          <a:latin typeface="Arial" pitchFamily="34" charset="0"/>
                          <a:cs typeface="Arial" pitchFamily="34" charset="0"/>
                        </a:rPr>
                        <a:t>кВт</a:t>
                      </a:r>
                      <a:r>
                        <a:rPr lang="uk-UA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uk-UA" sz="1800" baseline="0" dirty="0"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r>
                        <a:rPr lang="en-US" sz="1800" dirty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1800" dirty="0">
                          <a:latin typeface="Arial" pitchFamily="34" charset="0"/>
                          <a:cs typeface="Arial" pitchFamily="34" charset="0"/>
                        </a:rPr>
                        <a:t>кг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49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000 </a:t>
                      </a:r>
                      <a:r>
                        <a:rPr lang="ru-RU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м</a:t>
                      </a:r>
                      <a:r>
                        <a:rPr lang="ru-RU" sz="1800" b="0" baseline="30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800" b="0" dirty="0" smtClean="0">
                          <a:latin typeface="Arial" pitchFamily="34" charset="0"/>
                          <a:cs typeface="Arial" pitchFamily="34" charset="0"/>
                        </a:rPr>
                        <a:t>11, 0 за </a:t>
                      </a:r>
                      <a:r>
                        <a:rPr lang="uk-UA" sz="1800" b="0" dirty="0">
                          <a:latin typeface="Arial" pitchFamily="34" charset="0"/>
                          <a:cs typeface="Arial" pitchFamily="34" charset="0"/>
                        </a:rPr>
                        <a:t>1 м</a:t>
                      </a:r>
                      <a:r>
                        <a:rPr lang="uk-UA" sz="1800" b="0" baseline="30000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800" b="0" baseline="30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540,0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168C5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00560">
                <a:tc>
                  <a:txBody>
                    <a:bodyPr/>
                    <a:lstStyle/>
                    <a:p>
                      <a:r>
                        <a:rPr lang="uk-UA" sz="1800" dirty="0">
                          <a:latin typeface="Arial" pitchFamily="34" charset="0"/>
                          <a:cs typeface="Arial" pitchFamily="34" charset="0"/>
                        </a:rPr>
                        <a:t>Електроенергія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800" b="0" dirty="0">
                          <a:latin typeface="Arial" pitchFamily="34" charset="0"/>
                          <a:cs typeface="Arial" pitchFamily="34" charset="0"/>
                        </a:rPr>
                        <a:t>500 </a:t>
                      </a:r>
                    </a:p>
                    <a:p>
                      <a:pPr algn="l"/>
                      <a:r>
                        <a:rPr lang="uk-UA" sz="1800" b="0" dirty="0" err="1">
                          <a:latin typeface="Arial" pitchFamily="34" charset="0"/>
                          <a:cs typeface="Arial" pitchFamily="34" charset="0"/>
                        </a:rPr>
                        <a:t>МВт•год</a:t>
                      </a:r>
                      <a:endParaRPr lang="ru-RU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800" b="0" dirty="0" smtClean="0">
                          <a:latin typeface="Arial" pitchFamily="34" charset="0"/>
                          <a:cs typeface="Arial" pitchFamily="34" charset="0"/>
                        </a:rPr>
                        <a:t>2,6 </a:t>
                      </a:r>
                      <a:r>
                        <a:rPr lang="uk-UA" sz="1800" b="0" dirty="0">
                          <a:latin typeface="Arial" pitchFamily="34" charset="0"/>
                          <a:cs typeface="Arial" pitchFamily="34" charset="0"/>
                        </a:rPr>
                        <a:t>за 1 кВт•год</a:t>
                      </a:r>
                      <a:endParaRPr lang="ru-RU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1300,0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168C5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43656">
                <a:tc>
                  <a:txBody>
                    <a:bodyPr/>
                    <a:lstStyle/>
                    <a:p>
                      <a:r>
                        <a:rPr lang="ru-RU" sz="1800" dirty="0" err="1">
                          <a:latin typeface="Arial" pitchFamily="34" charset="0"/>
                          <a:cs typeface="Arial" pitchFamily="34" charset="0"/>
                        </a:rPr>
                        <a:t>Низькопотенційна</a:t>
                      </a:r>
                      <a:r>
                        <a:rPr lang="ru-RU" sz="1800" dirty="0">
                          <a:latin typeface="Arial" pitchFamily="34" charset="0"/>
                          <a:cs typeface="Arial" pitchFamily="34" charset="0"/>
                        </a:rPr>
                        <a:t> теплота </a:t>
                      </a:r>
                      <a:r>
                        <a:rPr lang="ru-RU" sz="1800" dirty="0" err="1">
                          <a:latin typeface="Arial" pitchFamily="34" charset="0"/>
                          <a:cs typeface="Arial" pitchFamily="34" charset="0"/>
                        </a:rPr>
                        <a:t>шахтної</a:t>
                      </a:r>
                      <a:r>
                        <a:rPr lang="ru-RU" sz="1800" dirty="0">
                          <a:latin typeface="Arial" pitchFamily="34" charset="0"/>
                          <a:cs typeface="Arial" pitchFamily="34" charset="0"/>
                        </a:rPr>
                        <a:t> води з </a:t>
                      </a:r>
                      <a:r>
                        <a:rPr lang="ru-RU" sz="1800" dirty="0" err="1">
                          <a:latin typeface="Arial" pitchFamily="34" charset="0"/>
                          <a:cs typeface="Arial" pitchFamily="34" charset="0"/>
                        </a:rPr>
                        <a:t>використанням</a:t>
                      </a:r>
                      <a:r>
                        <a:rPr lang="ru-RU" sz="1800" dirty="0">
                          <a:latin typeface="Arial" pitchFamily="34" charset="0"/>
                          <a:cs typeface="Arial" pitchFamily="34" charset="0"/>
                        </a:rPr>
                        <a:t> теплового насоса</a:t>
                      </a:r>
                      <a:r>
                        <a:rPr lang="ru-RU" sz="1800" baseline="0" dirty="0"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</a:p>
                    <a:p>
                      <a:r>
                        <a:rPr lang="en-US" sz="1800" baseline="0" dirty="0">
                          <a:latin typeface="Arial" pitchFamily="34" charset="0"/>
                          <a:cs typeface="Arial" pitchFamily="34" charset="0"/>
                        </a:rPr>
                        <a:t>COP</a:t>
                      </a:r>
                      <a:r>
                        <a:rPr lang="ru-RU" sz="1800" baseline="0" dirty="0">
                          <a:latin typeface="Arial" pitchFamily="34" charset="0"/>
                          <a:cs typeface="Arial" pitchFamily="34" charset="0"/>
                        </a:rPr>
                        <a:t> = 4,0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0" dirty="0">
                          <a:latin typeface="Arial" pitchFamily="34" charset="0"/>
                          <a:cs typeface="Arial" pitchFamily="34" charset="0"/>
                        </a:rPr>
                        <a:t>125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latin typeface="Arial" pitchFamily="34" charset="0"/>
                          <a:cs typeface="Arial" pitchFamily="34" charset="0"/>
                        </a:rPr>
                        <a:t>МВт</a:t>
                      </a:r>
                      <a:r>
                        <a:rPr lang="uk-UA" sz="1800" b="0" dirty="0">
                          <a:latin typeface="Arial" pitchFamily="34" charset="0"/>
                          <a:cs typeface="Arial" pitchFamily="34" charset="0"/>
                        </a:rPr>
                        <a:t>•год</a:t>
                      </a:r>
                      <a:endParaRPr lang="ru-RU" sz="1800" b="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800" b="0" dirty="0" smtClean="0">
                          <a:latin typeface="Arial" pitchFamily="34" charset="0"/>
                          <a:cs typeface="Arial" pitchFamily="34" charset="0"/>
                        </a:rPr>
                        <a:t>4,5 </a:t>
                      </a:r>
                      <a:r>
                        <a:rPr lang="uk-UA" sz="1800" b="0" dirty="0">
                          <a:latin typeface="Arial" pitchFamily="34" charset="0"/>
                          <a:cs typeface="Arial" pitchFamily="34" charset="0"/>
                        </a:rPr>
                        <a:t>за 1кВт•год</a:t>
                      </a:r>
                      <a:endParaRPr lang="ru-RU" sz="1800" b="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560,0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168C5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5439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404664"/>
            <a:ext cx="8820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>
                <a:latin typeface="Arial" pitchFamily="34" charset="0"/>
                <a:cs typeface="Arial" pitchFamily="34" charset="0"/>
              </a:rPr>
              <a:t>Ефективність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роботи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теплонасосної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установки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194911"/>
            <a:ext cx="91440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ru-RU" dirty="0" smtClean="0"/>
          </a:p>
          <a:p>
            <a:pPr algn="ctr"/>
            <a:r>
              <a:rPr lang="ru-RU" sz="1600" i="1" dirty="0" err="1">
                <a:latin typeface="Arial" pitchFamily="34" charset="0"/>
                <a:cs typeface="Arial" pitchFamily="34" charset="0"/>
              </a:rPr>
              <a:t>Розрахунок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виконаний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для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середньорічної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температури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шахтної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води на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вході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в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теплову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помпу +13 </a:t>
            </a:r>
            <a:r>
              <a:rPr lang="ru-RU" sz="1600" i="1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С; на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виході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з теплового насоса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+7 </a:t>
            </a:r>
            <a:r>
              <a:rPr lang="ru-RU" sz="1600" i="1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С.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Витрата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шахтної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води з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джерела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надходження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прийнята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для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розрахунку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рівною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>
                <a:latin typeface="Arial" pitchFamily="34" charset="0"/>
                <a:cs typeface="Arial" pitchFamily="34" charset="0"/>
              </a:rPr>
              <a:t>190 м</a:t>
            </a:r>
            <a:r>
              <a:rPr lang="ru-RU" sz="1600" b="1" i="1" baseline="30000" dirty="0">
                <a:latin typeface="Arial" pitchFamily="34" charset="0"/>
                <a:cs typeface="Arial" pitchFamily="34" charset="0"/>
              </a:rPr>
              <a:t>3</a:t>
            </a:r>
            <a:r>
              <a:rPr lang="ru-RU" sz="1600" b="1" i="1" dirty="0">
                <a:latin typeface="Arial" pitchFamily="34" charset="0"/>
                <a:cs typeface="Arial" pitchFamily="34" charset="0"/>
              </a:rPr>
              <a:t> на годину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. Температура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теплоносія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i="1" dirty="0" err="1">
                <a:latin typeface="Arial" pitchFamily="34" charset="0"/>
                <a:cs typeface="Arial" pitchFamily="34" charset="0"/>
              </a:rPr>
              <a:t>виході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 з теплового насоса 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1600" b="1" i="1" dirty="0">
                <a:latin typeface="Arial" pitchFamily="34" charset="0"/>
                <a:cs typeface="Arial" pitchFamily="34" charset="0"/>
              </a:rPr>
              <a:t>60/50 С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ru-RU" sz="1600" i="1" dirty="0">
              <a:latin typeface="Arial" pitchFamily="34" charset="0"/>
              <a:cs typeface="Arial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Коефіцієнт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перетворення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(режим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вироблення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теплоти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) СО</a:t>
            </a:r>
            <a:r>
              <a:rPr lang="it-IT" sz="2200" dirty="0">
                <a:latin typeface="Arial" pitchFamily="34" charset="0"/>
                <a:cs typeface="Arial" pitchFamily="34" charset="0"/>
              </a:rPr>
              <a:t>P = 3,4 (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на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кожен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1 кВт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витраченої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електричної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енергії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буде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отримано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ru-RU" sz="2200" dirty="0" smtClean="0">
                <a:latin typeface="Arial" pitchFamily="34" charset="0"/>
                <a:cs typeface="Arial" pitchFamily="34" charset="0"/>
              </a:rPr>
              <a:t>3,4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кВт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теплової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енергії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від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низькопотенційного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джерела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шахтної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води);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  Теплова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потужність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установки –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1400 кВт;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Потужність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–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412 кВт;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Холодильний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коефіцієнт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(режим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охолодження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it-IT" sz="2200" dirty="0">
                <a:latin typeface="Arial" pitchFamily="34" charset="0"/>
                <a:cs typeface="Arial" pitchFamily="34" charset="0"/>
              </a:rPr>
              <a:t>EER = 5,43;</a:t>
            </a:r>
          </a:p>
          <a:p>
            <a:pPr lvl="0" algn="just">
              <a:buFont typeface="Arial" pitchFamily="34" charset="0"/>
              <a:buChar char="•"/>
            </a:pPr>
            <a:r>
              <a:rPr lang="it-IT" sz="2200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Охолодження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–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1012 кВт;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Температура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холодоносія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при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роботі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в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режимі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холодопостачання +12 </a:t>
            </a:r>
            <a:r>
              <a:rPr lang="ru-RU" sz="2200" baseline="30000" dirty="0">
                <a:latin typeface="Arial" pitchFamily="34" charset="0"/>
                <a:cs typeface="Arial" pitchFamily="34" charset="0"/>
              </a:rPr>
              <a:t>0</a:t>
            </a:r>
            <a:r>
              <a:rPr lang="it-IT" sz="2200" dirty="0">
                <a:latin typeface="Arial" pitchFamily="34" charset="0"/>
                <a:cs typeface="Arial" pitchFamily="34" charset="0"/>
              </a:rPr>
              <a:t>C</a:t>
            </a:r>
            <a:r>
              <a:rPr lang="it-IT" sz="2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uk-UA" sz="2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2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Додаткове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догрівання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теплоносія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не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виконується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Собівартість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на 25%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нижче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чинних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тарифів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35439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404664"/>
            <a:ext cx="6696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latin typeface="Arial" pitchFamily="34" charset="0"/>
                <a:cs typeface="Arial" pitchFamily="34" charset="0"/>
              </a:rPr>
              <a:t>Ефективність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роботи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теплонасосної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установки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410355"/>
            <a:ext cx="889248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Температура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теплоносія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теплових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мережах – </a:t>
            </a:r>
            <a:r>
              <a:rPr lang="uk-UA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45/40 С.</a:t>
            </a:r>
          </a:p>
          <a:p>
            <a:pPr algn="just"/>
            <a:endParaRPr lang="ru-RU" sz="2000" i="1" dirty="0" smtClean="0"/>
          </a:p>
          <a:p>
            <a:pPr algn="just"/>
            <a:r>
              <a:rPr lang="ru-RU" sz="2200" dirty="0" err="1">
                <a:latin typeface="Arial" pitchFamily="34" charset="0"/>
                <a:cs typeface="Arial" pitchFamily="34" charset="0"/>
              </a:rPr>
              <a:t>Середньорічна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температура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шахтної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води на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вході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в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теплову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помпу +13 °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; на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виході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з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теплової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помпи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+7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°С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ru-RU" sz="2200" dirty="0" err="1">
                <a:latin typeface="Arial" pitchFamily="34" charset="0"/>
                <a:cs typeface="Arial" pitchFamily="34" charset="0"/>
              </a:rPr>
              <a:t>Витрата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шахтної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води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190 м</a:t>
            </a:r>
            <a:r>
              <a:rPr lang="ru-RU" sz="22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за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годину.</a:t>
            </a:r>
          </a:p>
          <a:p>
            <a:pPr algn="just"/>
            <a:r>
              <a:rPr lang="ru-RU" sz="2200" dirty="0" err="1">
                <a:latin typeface="Arial" pitchFamily="34" charset="0"/>
                <a:cs typeface="Arial" pitchFamily="34" charset="0"/>
              </a:rPr>
              <a:t>Коефіцієнт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перетворення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(режим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вироблення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теплоти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/>
            <a:r>
              <a:rPr lang="ru-RU" sz="2200" dirty="0">
                <a:latin typeface="Arial" pitchFamily="34" charset="0"/>
                <a:cs typeface="Arial" pitchFamily="34" charset="0"/>
              </a:rPr>
              <a:t>СО</a:t>
            </a:r>
            <a:r>
              <a:rPr lang="it-IT" sz="2200" dirty="0">
                <a:latin typeface="Arial" pitchFamily="34" charset="0"/>
                <a:cs typeface="Arial" pitchFamily="34" charset="0"/>
              </a:rPr>
              <a:t>P = 4,5 (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на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кожен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1 кВт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витраченої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електричної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енергії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буде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отримано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4,5 кВт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теплової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енергії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від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низькопотенційного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джерела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шахтної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води);</a:t>
            </a:r>
          </a:p>
          <a:p>
            <a:pPr algn="just"/>
            <a:r>
              <a:rPr lang="ru-RU" sz="2200" dirty="0">
                <a:latin typeface="Arial" pitchFamily="34" charset="0"/>
                <a:cs typeface="Arial" pitchFamily="34" charset="0"/>
              </a:rPr>
              <a:t>Теплова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потужність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установки –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1400 кВт;</a:t>
            </a:r>
          </a:p>
          <a:p>
            <a:pPr algn="just"/>
            <a:r>
              <a:rPr lang="ru-RU" sz="2200" dirty="0" err="1">
                <a:latin typeface="Arial" pitchFamily="34" charset="0"/>
                <a:cs typeface="Arial" pitchFamily="34" charset="0"/>
              </a:rPr>
              <a:t>Потужність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–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311 кВт;</a:t>
            </a:r>
          </a:p>
          <a:p>
            <a:pPr algn="just"/>
            <a:r>
              <a:rPr lang="ru-RU" sz="2200" dirty="0" err="1">
                <a:latin typeface="Arial" pitchFamily="34" charset="0"/>
                <a:cs typeface="Arial" pitchFamily="34" charset="0"/>
              </a:rPr>
              <a:t>Холодильний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коефіцієнт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(режим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охолодження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) </a:t>
            </a:r>
            <a:r>
              <a:rPr lang="it-IT" sz="2200" dirty="0">
                <a:latin typeface="Arial" pitchFamily="34" charset="0"/>
                <a:cs typeface="Arial" pitchFamily="34" charset="0"/>
              </a:rPr>
              <a:t>EER = 5,43;</a:t>
            </a:r>
          </a:p>
          <a:p>
            <a:pPr algn="just"/>
            <a:r>
              <a:rPr lang="ru-RU" sz="2200" dirty="0" err="1">
                <a:latin typeface="Arial" pitchFamily="34" charset="0"/>
                <a:cs typeface="Arial" pitchFamily="34" charset="0"/>
              </a:rPr>
              <a:t>Охолодження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– 1012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кВт;</a:t>
            </a:r>
          </a:p>
          <a:p>
            <a:pPr algn="just"/>
            <a:r>
              <a:rPr lang="ru-RU" sz="2200" dirty="0" smtClean="0">
                <a:latin typeface="Arial" pitchFamily="34" charset="0"/>
                <a:cs typeface="Arial" pitchFamily="34" charset="0"/>
              </a:rPr>
              <a:t>Температура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холодоносія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при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роботі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в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режимі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холодопостачання +12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°</a:t>
            </a:r>
            <a:r>
              <a:rPr lang="it-IT" sz="2200" dirty="0" smtClean="0">
                <a:latin typeface="Arial" pitchFamily="34" charset="0"/>
                <a:cs typeface="Arial" pitchFamily="34" charset="0"/>
              </a:rPr>
              <a:t>C.</a:t>
            </a:r>
            <a:endParaRPr lang="it-IT" sz="22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200" dirty="0" err="1">
                <a:latin typeface="Arial" pitchFamily="34" charset="0"/>
                <a:cs typeface="Arial" pitchFamily="34" charset="0"/>
              </a:rPr>
              <a:t>Собівартість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на 40% </a:t>
            </a:r>
            <a:r>
              <a:rPr lang="ru-RU" sz="2200" dirty="0" err="1">
                <a:latin typeface="Arial" pitchFamily="34" charset="0"/>
                <a:cs typeface="Arial" pitchFamily="34" charset="0"/>
              </a:rPr>
              <a:t>нижче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чинних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тарифів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xmlns="" val="135439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76672"/>
            <a:ext cx="8892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>
                <a:latin typeface="Arial" pitchFamily="34" charset="0"/>
                <a:cs typeface="Arial" pitchFamily="34" charset="0"/>
              </a:rPr>
              <a:t>Споживання енергії у м. </a:t>
            </a:r>
            <a:r>
              <a:rPr lang="uk-UA" sz="3200" dirty="0" err="1" smtClean="0">
                <a:latin typeface="Arial" pitchFamily="34" charset="0"/>
                <a:cs typeface="Arial" pitchFamily="34" charset="0"/>
              </a:rPr>
              <a:t>Мирноград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80728"/>
            <a:ext cx="91440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600" dirty="0" smtClean="0">
                <a:latin typeface="Arial" pitchFamily="34" charset="0"/>
                <a:cs typeface="Arial" pitchFamily="34" charset="0"/>
              </a:rPr>
              <a:t>Система теплопостачання у м. </a:t>
            </a:r>
            <a:r>
              <a:rPr lang="uk-UA" sz="2600" dirty="0" err="1" smtClean="0">
                <a:latin typeface="Arial" pitchFamily="34" charset="0"/>
                <a:cs typeface="Arial" pitchFamily="34" charset="0"/>
              </a:rPr>
              <a:t>Мирнограда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є  основним  </a:t>
            </a:r>
            <a:r>
              <a:rPr lang="uk-UA" sz="2600" dirty="0" err="1" smtClean="0">
                <a:latin typeface="Arial" pitchFamily="34" charset="0"/>
                <a:cs typeface="Arial" pitchFamily="34" charset="0"/>
              </a:rPr>
              <a:t>енергоспоживаючим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сектором . Частка  споживання енергії в системі ЦТ становить близько 55% від загального річного енергоспоживання</a:t>
            </a:r>
          </a:p>
          <a:p>
            <a:endParaRPr lang="uk-UA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   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2564904"/>
          <a:ext cx="8280920" cy="3470148"/>
        </p:xfrm>
        <a:graphic>
          <a:graphicData uri="http://schemas.openxmlformats.org/drawingml/2006/table">
            <a:tbl>
              <a:tblPr/>
              <a:tblGrid>
                <a:gridCol w="5875876"/>
                <a:gridCol w="2405044"/>
              </a:tblGrid>
              <a:tr h="2626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Сектори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МВт год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Теплопостачання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 в т. ч: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138 155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81">
                <a:tc>
                  <a:txBody>
                    <a:bodyPr/>
                    <a:lstStyle/>
                    <a:p>
                      <a:pPr indent="304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від</a:t>
                      </a:r>
                      <a:r>
                        <a:rPr lang="ru-RU" sz="1800" i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i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споживання</a:t>
                      </a:r>
                      <a:r>
                        <a:rPr lang="ru-RU" sz="1800" i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природного газу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133 313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81">
                <a:tc>
                  <a:txBody>
                    <a:bodyPr/>
                    <a:lstStyle/>
                    <a:p>
                      <a:pPr indent="3048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від споживання вугілля 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5099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від споживання електроенергії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i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883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Населення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57 027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Транспорт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54 645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Бюджетні установи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1 781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Водопостачання та водовідведення, в т. ч: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2 113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Зовнішнє освітлення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344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Усього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по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місту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5 205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6027003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Відповідно найбільшими є і викиди парникового газу -  близько 32 тис. т за рік.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8640"/>
            <a:ext cx="8820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>
                <a:latin typeface="Arial" pitchFamily="34" charset="0"/>
                <a:cs typeface="Arial" pitchFamily="34" charset="0"/>
              </a:rPr>
              <a:t>Порівняння показників 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роботи ТН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77670322"/>
              </p:ext>
            </p:extLst>
          </p:nvPr>
        </p:nvGraphicFramePr>
        <p:xfrm>
          <a:off x="179511" y="908721"/>
          <a:ext cx="8964487" cy="5949276"/>
        </p:xfrm>
        <a:graphic>
          <a:graphicData uri="http://schemas.openxmlformats.org/drawingml/2006/table">
            <a:tbl>
              <a:tblPr/>
              <a:tblGrid>
                <a:gridCol w="5801461"/>
                <a:gridCol w="1502999"/>
                <a:gridCol w="1558321"/>
                <a:gridCol w="101706"/>
              </a:tblGrid>
              <a:tr h="667243"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200" b="1" dirty="0" err="1" smtClean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Найменування</a:t>
                      </a:r>
                      <a:r>
                        <a:rPr lang="ru-RU" sz="12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параметра </a:t>
                      </a:r>
                      <a:r>
                        <a:rPr lang="ru-RU" sz="1200" b="1" dirty="0" err="1" smtClean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роботи</a:t>
                      </a:r>
                      <a:r>
                        <a:rPr lang="ru-RU" sz="12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теплового насоса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Температура </a:t>
                      </a:r>
                      <a:r>
                        <a:rPr lang="uk-UA" sz="12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теплоносія від ТП, </a:t>
                      </a:r>
                      <a:r>
                        <a:rPr lang="uk-UA" sz="1200" b="1" baseline="30000" dirty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</a:t>
                      </a:r>
                      <a:r>
                        <a:rPr lang="uk-UA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 anchor="ctr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99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b="1" i="1" dirty="0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45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b="1" i="1">
                          <a:solidFill>
                            <a:srgbClr val="FFFF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60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 anchor="ctr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994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Коефіцієнт перетворення, </a:t>
                      </a:r>
                      <a:r>
                        <a:rPr lang="it-IT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COP</a:t>
                      </a:r>
                      <a:endParaRPr lang="ru-RU" sz="15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4,5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3,4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301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Кількість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витраченої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електричної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енергії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МВт•год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протягом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опалювального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періоду</a:t>
                      </a:r>
                      <a:endParaRPr lang="ru-RU" sz="15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1292</a:t>
                      </a:r>
                      <a:endParaRPr lang="ru-RU" sz="1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1749</a:t>
                      </a:r>
                      <a:endParaRPr lang="ru-RU" sz="1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301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Кількість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теплової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енергії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отриманої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від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шахтної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води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протягом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опалювального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періоду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МВт•год</a:t>
                      </a:r>
                      <a:endParaRPr lang="ru-RU" sz="15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6500</a:t>
                      </a:r>
                      <a:endParaRPr lang="ru-RU" sz="1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r>
                        <a:rPr lang="ru-RU" sz="12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500</a:t>
                      </a:r>
                      <a:endParaRPr lang="ru-RU" sz="12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4553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Кількість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60-квартирних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житлових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будинків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які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можуть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бути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забезпечені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теплотою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на потреби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опалення</a:t>
                      </a:r>
                      <a:endParaRPr lang="ru-RU" sz="15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17 (32)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17(32)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151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Вартість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електричної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енергії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для ТН</a:t>
                      </a: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3616,7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4898,9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301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Собівартість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вироблення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теплової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енергії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(без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накладних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витрат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),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грн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/Гкал</a:t>
                      </a:r>
                      <a:endParaRPr lang="ru-RU" sz="15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670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910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301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Скорочення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витрат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вугілля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т за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опалювальний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період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порівняно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з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генерацією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тепла на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котельних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т</a:t>
                      </a:r>
                      <a:endParaRPr lang="ru-RU" sz="15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1100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1800 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301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Кількість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виробленого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холоду за 6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місяців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теплового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періоду</a:t>
                      </a:r>
                      <a:r>
                        <a:rPr lang="ru-RU" sz="1500" b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року, </a:t>
                      </a:r>
                      <a:r>
                        <a:rPr lang="ru-RU" sz="1500" b="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МВт•год</a:t>
                      </a:r>
                      <a:endParaRPr lang="ru-RU" sz="15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4372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4372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8747" marR="58747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5439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9672" y="404664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>
                <a:latin typeface="Arial" pitchFamily="34" charset="0"/>
                <a:cs typeface="Arial" pitchFamily="34" charset="0"/>
              </a:rPr>
              <a:t>Висновки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836712"/>
            <a:ext cx="914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latin typeface="Arial" pitchFamily="34" charset="0"/>
                <a:cs typeface="Arial" pitchFamily="34" charset="0"/>
              </a:rPr>
              <a:t>Переваги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проекту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uk-UA" sz="2400" b="1" dirty="0">
              <a:latin typeface="Arial" pitchFamily="34" charset="0"/>
              <a:cs typeface="Arial" pitchFamily="34" charset="0"/>
            </a:endParaRPr>
          </a:p>
          <a:p>
            <a:pPr marL="261938" indent="-261938" algn="just">
              <a:buAutoNum type="arabicPeriod"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 Використання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альтернативних (вторинних) джерел енергії для отримання теплоти на потреби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опалення.</a:t>
            </a:r>
            <a:endParaRPr lang="uk-UA" sz="2400" dirty="0">
              <a:latin typeface="Arial" pitchFamily="34" charset="0"/>
              <a:cs typeface="Arial" pitchFamily="34" charset="0"/>
            </a:endParaRPr>
          </a:p>
          <a:p>
            <a:pPr marL="261938" indent="-261938" algn="just">
              <a:buAutoNum type="arabicPeriod"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 Скорочення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витрат вугілля і природного газу на котельнях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. Загальне скорочення витрат палива у перерахунку на вугілля становитиме  близько 74 000 т.</a:t>
            </a:r>
            <a:endParaRPr lang="uk-UA" sz="2400" dirty="0">
              <a:latin typeface="Arial" pitchFamily="34" charset="0"/>
              <a:cs typeface="Arial" pitchFamily="34" charset="0"/>
            </a:endParaRPr>
          </a:p>
          <a:p>
            <a:pPr marL="261938" indent="-261938" algn="just">
              <a:buAutoNum type="arabicPeriod"/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 Зменшення викидів СО</a:t>
            </a:r>
            <a:r>
              <a:rPr lang="uk-UA" sz="24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 в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атмосферу становитиме близько 194 000 т.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077072"/>
            <a:ext cx="89999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Забезпечення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більшої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частини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наявних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будівель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міст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теплом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на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опалення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від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альтернативних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джерел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енергії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усіх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будівель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за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умови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їхньої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термомодернізації).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4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. Термомодернізація житлового фонду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міст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439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14400" y="404664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Arial" pitchFamily="34" charset="0"/>
                <a:cs typeface="Arial" pitchFamily="34" charset="0"/>
              </a:rPr>
              <a:t>Висновки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1021378"/>
            <a:ext cx="85531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6. На один </a:t>
            </a:r>
            <a:r>
              <a:rPr lang="uk-UA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М</a:t>
            </a:r>
            <a:r>
              <a:rPr lang="en-US" sz="24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Wh</a:t>
            </a:r>
            <a:r>
              <a:rPr lang="uk-UA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uk-UA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витраченої електричної енергії буде отримано від </a:t>
            </a:r>
            <a:r>
              <a:rPr lang="uk-UA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3,4 </a:t>
            </a:r>
            <a:r>
              <a:rPr lang="uk-UA" sz="2400" dirty="0">
                <a:latin typeface="Arial" pitchFamily="34" charset="0"/>
                <a:ea typeface="Calibri" pitchFamily="34" charset="0"/>
                <a:cs typeface="Arial" pitchFamily="34" charset="0"/>
              </a:rPr>
              <a:t>до </a:t>
            </a:r>
            <a:r>
              <a:rPr lang="uk-UA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4,5 М</a:t>
            </a:r>
            <a:r>
              <a:rPr lang="en-US" sz="24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Wh</a:t>
            </a:r>
            <a:r>
              <a:rPr lang="en-US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тепла.</a:t>
            </a:r>
            <a:endParaRPr lang="uk-UA" sz="24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latin typeface="Arial" pitchFamily="34" charset="0"/>
                <a:ea typeface="Calibri" pitchFamily="34" charset="0"/>
                <a:cs typeface="Arial" pitchFamily="34" charset="0"/>
              </a:rPr>
              <a:t>Основні </a:t>
            </a:r>
            <a:r>
              <a:rPr lang="uk-UA" sz="2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техніко-економічні показники </a:t>
            </a:r>
            <a:r>
              <a:rPr lang="uk-UA" sz="2400" b="1" dirty="0">
                <a:latin typeface="Arial" pitchFamily="34" charset="0"/>
                <a:ea typeface="Calibri" pitchFamily="34" charset="0"/>
                <a:cs typeface="Arial" pitchFamily="34" charset="0"/>
              </a:rPr>
              <a:t>за проектом (млн євро</a:t>
            </a:r>
            <a:r>
              <a:rPr lang="uk-UA" sz="2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  <a:endParaRPr kumimoji="0" lang="uk-UA" sz="2000" b="1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4930" y="7533456"/>
            <a:ext cx="7776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uk-UA" sz="2400" dirty="0" smtClean="0">
              <a:solidFill>
                <a:srgbClr val="FF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uk-UA" sz="2400" dirty="0" smtClean="0">
              <a:solidFill>
                <a:srgbClr val="FF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uk-UA" sz="2400" dirty="0" smtClean="0">
              <a:solidFill>
                <a:srgbClr val="FF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uk-UA" sz="2400" dirty="0" smtClean="0">
              <a:solidFill>
                <a:srgbClr val="FF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Найбільшого </a:t>
            </a:r>
            <a:r>
              <a:rPr lang="uk-UA" sz="2400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ефекту реалізація проекту може досягти за комплексної термомодернізації будівель</a:t>
            </a:r>
            <a:r>
              <a:rPr lang="ru-RU" sz="2400" dirty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38001873"/>
              </p:ext>
            </p:extLst>
          </p:nvPr>
        </p:nvGraphicFramePr>
        <p:xfrm>
          <a:off x="840883" y="2492896"/>
          <a:ext cx="7763565" cy="2939700"/>
        </p:xfrm>
        <a:graphic>
          <a:graphicData uri="http://schemas.openxmlformats.org/drawingml/2006/table">
            <a:tbl>
              <a:tblPr/>
              <a:tblGrid>
                <a:gridCol w="2374871"/>
                <a:gridCol w="1979060"/>
                <a:gridCol w="1648075"/>
                <a:gridCol w="1761559"/>
              </a:tblGrid>
              <a:tr h="1054224"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1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Місто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1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Вартість </a:t>
                      </a:r>
                      <a:r>
                        <a:rPr lang="uk-UA" sz="14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обладнання</a:t>
                      </a:r>
                      <a:r>
                        <a:rPr lang="uk-UA" sz="1400" b="1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, млн євро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1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Вартість </a:t>
                      </a:r>
                      <a:r>
                        <a:rPr lang="uk-UA" sz="14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інженерних </a:t>
                      </a:r>
                      <a:r>
                        <a:rPr lang="uk-UA" sz="1400" b="1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мереж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1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Усього без </a:t>
                      </a:r>
                      <a:r>
                        <a:rPr lang="uk-UA" sz="1400" b="1" dirty="0" err="1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термо-модернізації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314246"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2000" b="0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Добропілля</a:t>
                      </a:r>
                      <a:endParaRPr lang="ru-RU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2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3,0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2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2,0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5,0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14246"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2000" b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Селидове</a:t>
                      </a:r>
                      <a:endParaRPr lang="ru-RU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2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2,5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2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1,5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4,0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246"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2000" b="0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Новогродівка</a:t>
                      </a:r>
                      <a:endParaRPr lang="ru-RU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2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2,0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2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1,0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3,0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14246"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2000" b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Білозерське</a:t>
                      </a:r>
                      <a:endParaRPr lang="ru-RU" sz="2000" b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,5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2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1,0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3,5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246"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2000" b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Мирноград</a:t>
                      </a:r>
                      <a:endParaRPr lang="ru-RU" sz="2000" b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uk-UA" sz="2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2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3,5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14246"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20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Білицьке</a:t>
                      </a:r>
                      <a:endParaRPr lang="ru-RU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uk-UA" sz="2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1,5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000" dirty="0" smtClean="0">
                          <a:latin typeface="Arial" pitchFamily="34" charset="0"/>
                          <a:cs typeface="Arial" pitchFamily="34" charset="0"/>
                        </a:rPr>
                        <a:t>3,5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1600" y="5657671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latin typeface="Arial" pitchFamily="34" charset="0"/>
                <a:cs typeface="Arial" pitchFamily="34" charset="0"/>
              </a:rPr>
              <a:t>Разом інвестиції – близько 22 </a:t>
            </a:r>
            <a:r>
              <a:rPr lang="uk-UA" sz="2400" b="1" dirty="0" err="1" smtClean="0">
                <a:latin typeface="Arial" pitchFamily="34" charset="0"/>
                <a:cs typeface="Arial" pitchFamily="34" charset="0"/>
              </a:rPr>
              <a:t>млн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 €</a:t>
            </a:r>
          </a:p>
          <a:p>
            <a:r>
              <a:rPr lang="uk-UA" sz="2400" b="1" dirty="0" smtClean="0">
                <a:latin typeface="Arial" pitchFamily="34" charset="0"/>
                <a:cs typeface="Arial" pitchFamily="34" charset="0"/>
              </a:rPr>
              <a:t>Термін окупності – від 3 до 6 років</a:t>
            </a:r>
          </a:p>
          <a:p>
            <a:r>
              <a:rPr lang="uk-UA" sz="2400" b="1" dirty="0" smtClean="0">
                <a:latin typeface="Arial" pitchFamily="34" charset="0"/>
                <a:cs typeface="Arial" pitchFamily="34" charset="0"/>
              </a:rPr>
              <a:t>Соціальний і екологічний ефект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086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2348880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latin typeface="Arial" pitchFamily="34" charset="0"/>
                <a:cs typeface="Arial" pitchFamily="34" charset="0"/>
              </a:rPr>
              <a:t>Дякую за увагу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76672"/>
            <a:ext cx="8964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>
                <a:latin typeface="Arial" pitchFamily="34" charset="0"/>
                <a:cs typeface="Arial" pitchFamily="34" charset="0"/>
              </a:rPr>
              <a:t>Характеристика системи теплопостачання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556792"/>
            <a:ext cx="9144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Основний вид палива в системі теплопостачання – природний газ. Витрати природного газу – до 13 млн. м</a:t>
            </a:r>
            <a:r>
              <a:rPr lang="uk-UA" sz="2400" baseline="30000" dirty="0" smtClean="0">
                <a:latin typeface="Arial" pitchFamily="34" charset="0"/>
                <a:cs typeface="Arial" pitchFamily="34" charset="0"/>
              </a:rPr>
              <a:t>3.</a:t>
            </a: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Ступінь теплового завантаження котельних – від 28 до 60%. Низька ефективність роботи системи. </a:t>
            </a:r>
          </a:p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Згідно Закону України “ Про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теплопостачання”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основними напрямами розвитку є впровадження  поновлювальних джерел енергії, підвищення ефективності роботи систем.</a:t>
            </a:r>
          </a:p>
          <a:p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Ефективне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централізоване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теплопостачання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- система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централізованого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теплопостачання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що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використовує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мінімум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50 %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відновлюваної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енергії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50 %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скидної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теплової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енергії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75 %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теплової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енергії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виробленої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у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процесі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когенерації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або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50 %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сукупності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такої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енергії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та тепла;</a:t>
            </a:r>
          </a:p>
          <a:p>
            <a:endParaRPr lang="uk-UA" sz="2600" dirty="0" smtClean="0">
              <a:latin typeface="Arial" pitchFamily="34" charset="0"/>
              <a:cs typeface="Arial" pitchFamily="34" charset="0"/>
            </a:endParaRPr>
          </a:p>
          <a:p>
            <a:endParaRPr lang="ru-RU" sz="2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4868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>
                <a:latin typeface="Arial" pitchFamily="34" charset="0"/>
                <a:cs typeface="Arial" pitchFamily="34" charset="0"/>
              </a:rPr>
              <a:t>Використання шахтної води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052736"/>
            <a:ext cx="9144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dirty="0" smtClean="0">
                <a:latin typeface="Arial" pitchFamily="34" charset="0"/>
                <a:cs typeface="Arial" pitchFamily="34" charset="0"/>
              </a:rPr>
              <a:t>Потенційні можливості вугільного регіону -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використати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тепловий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потенціал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шахтної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води,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що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видаляється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водовідливними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установками  в системах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централізованого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теплопостачання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міст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Основні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питання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Кількість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шахтної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води.</a:t>
            </a:r>
          </a:p>
          <a:p>
            <a:pPr marL="514350" indent="-514350" algn="just">
              <a:buAutoNum type="arabicPeriod"/>
            </a:pP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Тепловий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потенціал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шахтної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води </a:t>
            </a:r>
          </a:p>
          <a:p>
            <a:pPr marL="514350" indent="-514350"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(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кількість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теплоти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котру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можна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отримати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marL="514350" indent="-514350"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Достатність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отриманої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теплоти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для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опалення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будівель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algn="just"/>
            <a:r>
              <a:rPr lang="uk-UA" sz="2400" dirty="0" smtClean="0">
                <a:latin typeface="Arial" pitchFamily="34" charset="0"/>
                <a:cs typeface="Arial" pitchFamily="34" charset="0"/>
              </a:rPr>
              <a:t>4. Відповідність споживачів вимогам  нормативів.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AutoNum type="arabicPeriod" startAt="4"/>
            </a:pP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Способи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реал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зації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 проекту. 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Обмеження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бар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’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єри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algn="just">
              <a:buAutoNum type="arabicPeriod" startAt="4"/>
            </a:pP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Техніко-економічні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показники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проекту. </a:t>
            </a:r>
          </a:p>
          <a:p>
            <a:pPr algn="just"/>
            <a:endParaRPr lang="ru-RU" sz="26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56571765"/>
              </p:ext>
            </p:extLst>
          </p:nvPr>
        </p:nvGraphicFramePr>
        <p:xfrm>
          <a:off x="0" y="955418"/>
          <a:ext cx="8783960" cy="5902582"/>
        </p:xfrm>
        <a:graphic>
          <a:graphicData uri="http://schemas.openxmlformats.org/drawingml/2006/table">
            <a:tbl>
              <a:tblPr/>
              <a:tblGrid>
                <a:gridCol w="420313"/>
                <a:gridCol w="2503787"/>
                <a:gridCol w="2111849"/>
                <a:gridCol w="1299599"/>
                <a:gridCol w="977909"/>
                <a:gridCol w="1470503"/>
              </a:tblGrid>
              <a:tr h="53815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Шахта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Місто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м</a:t>
                      </a:r>
                      <a:r>
                        <a:rPr lang="uk-UA" sz="1800" b="1" baseline="30000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uk-UA" sz="18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uk-UA" sz="1800" b="1" dirty="0" err="1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baseline="30000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uk-UA" sz="18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С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Потенціал </a:t>
                      </a:r>
                      <a:r>
                        <a:rPr lang="uk-UA" sz="1800" b="1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МВт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 anchor="ctr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6621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Білозерська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Білозерське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493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dirty="0">
                          <a:latin typeface="Arial" pitchFamily="34" charset="0"/>
                          <a:cs typeface="Arial" pitchFamily="34" charset="0"/>
                        </a:rPr>
                        <a:t>15,5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2,87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061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dirty="0" err="1">
                          <a:latin typeface="Arial" pitchFamily="34" charset="0"/>
                          <a:cs typeface="Arial" pitchFamily="34" charset="0"/>
                        </a:rPr>
                        <a:t>Новодонецька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Курицине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535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16,2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3,12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1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Піонер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Степанівка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439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15,0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2,56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061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Білицька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Білицьке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403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15,5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2,35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1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Алмазна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dirty="0" err="1">
                          <a:latin typeface="Arial" pitchFamily="34" charset="0"/>
                          <a:cs typeface="Arial" pitchFamily="34" charset="0"/>
                        </a:rPr>
                        <a:t>Добропілля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436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14,2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2,54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61820">
                <a:tc row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dirty="0" err="1">
                          <a:latin typeface="Arial" pitchFamily="34" charset="0"/>
                          <a:cs typeface="Arial" pitchFamily="34" charset="0"/>
                        </a:rPr>
                        <a:t>Добропільська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Добропілля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315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dirty="0">
                          <a:latin typeface="Arial" pitchFamily="34" charset="0"/>
                          <a:cs typeface="Arial" pitchFamily="34" charset="0"/>
                        </a:rPr>
                        <a:t>14,2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1,84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36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i="1">
                          <a:latin typeface="Arial" pitchFamily="34" charset="0"/>
                          <a:cs typeface="Arial" pitchFamily="34" charset="0"/>
                        </a:rPr>
                        <a:t>Усього</a:t>
                      </a: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 Добропілля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751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5,08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6621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dirty="0">
                          <a:latin typeface="Arial" pitchFamily="34" charset="0"/>
                          <a:cs typeface="Arial" pitchFamily="34" charset="0"/>
                        </a:rPr>
                        <a:t>Центральна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dirty="0" err="1">
                          <a:latin typeface="Arial" pitchFamily="34" charset="0"/>
                          <a:cs typeface="Arial" pitchFamily="34" charset="0"/>
                        </a:rPr>
                        <a:t>Мирноград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676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dirty="0" smtClean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r>
                        <a:rPr lang="ru-RU" sz="1800" dirty="0" smtClean="0"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uk-UA" sz="18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5,52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61820">
                <a:tc row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Шахта 5/6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dirty="0" err="1">
                          <a:latin typeface="Arial" pitchFamily="34" charset="0"/>
                          <a:cs typeface="Arial" pitchFamily="34" charset="0"/>
                        </a:rPr>
                        <a:t>Мирноград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15,0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0,21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676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i="1">
                          <a:latin typeface="Arial" pitchFamily="34" charset="0"/>
                          <a:cs typeface="Arial" pitchFamily="34" charset="0"/>
                        </a:rPr>
                        <a:t>Усього</a:t>
                      </a: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 Мирноград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702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5,73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061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Новогродівська 1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Новогродівка 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182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16,2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1,27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0614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Новогродівська 2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380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16,2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2,66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211">
                <a:tc row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Новогродівська 3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111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16,2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0,78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618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i="1">
                          <a:latin typeface="Arial" pitchFamily="34" charset="0"/>
                          <a:cs typeface="Arial" pitchFamily="34" charset="0"/>
                        </a:rPr>
                        <a:t>Усього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673 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4,71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8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uk-UA" sz="1800" dirty="0" err="1">
                          <a:latin typeface="Arial" pitchFamily="34" charset="0"/>
                          <a:cs typeface="Arial" pitchFamily="34" charset="0"/>
                        </a:rPr>
                        <a:t>Селідоввугілля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dirty="0" smtClean="0">
                          <a:latin typeface="Arial" pitchFamily="34" charset="0"/>
                          <a:cs typeface="Arial" pitchFamily="34" charset="0"/>
                        </a:rPr>
                        <a:t>Селідове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686,8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4,0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53311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 smtClean="0">
                          <a:latin typeface="Arial" pitchFamily="34" charset="0"/>
                          <a:cs typeface="Arial" pitchFamily="34" charset="0"/>
                        </a:rPr>
                        <a:t>Разом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2400" b="1" dirty="0">
                          <a:latin typeface="Arial" pitchFamily="34" charset="0"/>
                          <a:cs typeface="Arial" pitchFamily="34" charset="0"/>
                        </a:rPr>
                        <a:t>4340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800" b="1" dirty="0">
                          <a:latin typeface="Arial" pitchFamily="34" charset="0"/>
                          <a:cs typeface="Arial" pitchFamily="34" charset="0"/>
                        </a:rPr>
                        <a:t>15,1</a:t>
                      </a:r>
                      <a:endParaRPr lang="ru-RU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2400" b="1" dirty="0">
                          <a:latin typeface="Arial" pitchFamily="34" charset="0"/>
                          <a:cs typeface="Arial" pitchFamily="34" charset="0"/>
                        </a:rPr>
                        <a:t>29,72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906" marR="45906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1560" y="332656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Arial" pitchFamily="34" charset="0"/>
                <a:cs typeface="Arial" pitchFamily="34" charset="0"/>
              </a:rPr>
              <a:t>Характеристика і кількість 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шахтних вод</a:t>
            </a:r>
            <a:endParaRPr lang="uk-U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548680"/>
            <a:ext cx="648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latin typeface="Arial" pitchFamily="34" charset="0"/>
                <a:cs typeface="Arial" pitchFamily="34" charset="0"/>
              </a:rPr>
              <a:t>Параметри шахтної води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052736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uk-UA" sz="2200" dirty="0" smtClean="0">
                <a:latin typeface="Arial" pitchFamily="34" charset="0"/>
                <a:cs typeface="Arial" pitchFamily="34" charset="0"/>
              </a:rPr>
              <a:t>Загальні витрати води від водовідливних установок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м</a:t>
            </a:r>
            <a:r>
              <a:rPr lang="uk-UA" sz="2200" dirty="0" err="1" smtClean="0">
                <a:latin typeface="Arial" pitchFamily="34" charset="0"/>
                <a:cs typeface="Arial" pitchFamily="34" charset="0"/>
              </a:rPr>
              <a:t>іст</a:t>
            </a:r>
            <a:r>
              <a:rPr lang="uk-UA" sz="2200" dirty="0" smtClean="0">
                <a:latin typeface="Arial" pitchFamily="34" charset="0"/>
                <a:cs typeface="Arial" pitchFamily="34" charset="0"/>
              </a:rPr>
              <a:t> Донбасу – </a:t>
            </a:r>
            <a:r>
              <a:rPr lang="uk-UA" sz="2200" b="1" dirty="0" smtClean="0">
                <a:latin typeface="Arial" pitchFamily="34" charset="0"/>
                <a:cs typeface="Arial" pitchFamily="34" charset="0"/>
              </a:rPr>
              <a:t>4340 м</a:t>
            </a:r>
            <a:r>
              <a:rPr lang="uk-UA" sz="2200" b="1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год (38 млн м</a:t>
            </a:r>
            <a:r>
              <a:rPr lang="ru-RU" sz="2200" b="1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2200" b="1" dirty="0" smtClean="0">
                <a:latin typeface="Arial" pitchFamily="34" charset="0"/>
                <a:cs typeface="Arial" pitchFamily="34" charset="0"/>
              </a:rPr>
              <a:t> за р</a:t>
            </a:r>
            <a:r>
              <a:rPr lang="uk-UA" sz="2200" b="1" dirty="0" err="1" smtClean="0">
                <a:latin typeface="Arial" pitchFamily="34" charset="0"/>
                <a:cs typeface="Arial" pitchFamily="34" charset="0"/>
              </a:rPr>
              <a:t>ік</a:t>
            </a:r>
            <a:r>
              <a:rPr lang="uk-UA" sz="2200" b="1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514350" indent="-514350">
              <a:buAutoNum type="arabicPeriod"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Середня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р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ічна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температура води – 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15,1</a:t>
            </a:r>
            <a:r>
              <a:rPr lang="uk-UA" sz="2400" b="1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(14-17</a:t>
            </a:r>
            <a:r>
              <a:rPr lang="uk-UA" sz="2400" b="1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)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36575"/>
            <a:r>
              <a:rPr lang="uk-UA" sz="2400" dirty="0" smtClean="0">
                <a:latin typeface="Arial" pitchFamily="34" charset="0"/>
                <a:cs typeface="Arial" pitchFamily="34" charset="0"/>
              </a:rPr>
              <a:t>Кількість теплоти, котру можна отримати від води  при її охолодженні на 5-7</a:t>
            </a:r>
            <a:r>
              <a:rPr lang="uk-UA" sz="2400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С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приблизно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одинакова для будь-яко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ї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температури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води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Q = c·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М·∆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501008"/>
            <a:ext cx="7453486" cy="3356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Выгнутая вниз стрелка 8"/>
          <p:cNvSpPr/>
          <p:nvPr/>
        </p:nvSpPr>
        <p:spPr>
          <a:xfrm rot="16200000">
            <a:off x="6552220" y="4761149"/>
            <a:ext cx="2808314" cy="720079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ятно 1 9"/>
          <p:cNvSpPr/>
          <p:nvPr/>
        </p:nvSpPr>
        <p:spPr>
          <a:xfrm>
            <a:off x="2411760" y="3789040"/>
            <a:ext cx="1872208" cy="936104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accent2"/>
                </a:solidFill>
              </a:rPr>
              <a:t>87-80=7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11" name="Пятно 1 10"/>
          <p:cNvSpPr/>
          <p:nvPr/>
        </p:nvSpPr>
        <p:spPr>
          <a:xfrm>
            <a:off x="827584" y="4581128"/>
            <a:ext cx="1944216" cy="1008112"/>
          </a:xfrm>
          <a:prstGeom prst="irregularSeal1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accent2"/>
                </a:solidFill>
              </a:rPr>
              <a:t>67-60=7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12" name="Пятно 1 11"/>
          <p:cNvSpPr/>
          <p:nvPr/>
        </p:nvSpPr>
        <p:spPr>
          <a:xfrm>
            <a:off x="1475656" y="5777880"/>
            <a:ext cx="2016224" cy="1080120"/>
          </a:xfrm>
          <a:prstGeom prst="irregularSeal1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accent2"/>
                </a:solidFill>
              </a:rPr>
              <a:t>15-8=7</a:t>
            </a:r>
            <a:endParaRPr lang="ru-RU" sz="2400" b="1" dirty="0">
              <a:solidFill>
                <a:schemeClr val="accent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28384" y="4221088"/>
            <a:ext cx="1115616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</a:t>
            </a:r>
            <a:r>
              <a:rPr lang="uk-UA" sz="2800" baseline="30000" dirty="0" err="1" smtClean="0"/>
              <a:t>тп</a:t>
            </a:r>
            <a:r>
              <a:rPr lang="ru-RU" sz="2800" baseline="-25000" dirty="0" smtClean="0"/>
              <a:t>ел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260648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>
                <a:latin typeface="Arial" pitchFamily="34" charset="0"/>
                <a:cs typeface="Arial" pitchFamily="34" charset="0"/>
              </a:rPr>
              <a:t>Тепловий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>
                <a:latin typeface="Arial" pitchFamily="34" charset="0"/>
                <a:cs typeface="Arial" pitchFamily="34" charset="0"/>
              </a:rPr>
              <a:t>потенц</a:t>
            </a:r>
            <a:r>
              <a:rPr lang="uk-UA" sz="3200" dirty="0" err="1">
                <a:latin typeface="Arial" pitchFamily="34" charset="0"/>
                <a:cs typeface="Arial" pitchFamily="34" charset="0"/>
              </a:rPr>
              <a:t>іал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 шахтної води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36712"/>
            <a:ext cx="8892480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600" dirty="0" smtClean="0">
                <a:latin typeface="Arial" pitchFamily="34" charset="0"/>
                <a:cs typeface="Arial" pitchFamily="34" charset="0"/>
              </a:rPr>
              <a:t>Із кожних 100 м</a:t>
            </a:r>
            <a:r>
              <a:rPr lang="uk-UA" sz="2600" baseline="30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шахтної води з температурою 15</a:t>
            </a:r>
            <a:r>
              <a:rPr lang="uk-UA" sz="2600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С можна отримати 0,6-0,8 М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W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h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теплоти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uk-UA" sz="2600" dirty="0" smtClean="0">
                <a:latin typeface="Arial" pitchFamily="34" charset="0"/>
                <a:cs typeface="Arial" pitchFamily="34" charset="0"/>
              </a:rPr>
              <a:t>Охолодження  4340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м</a:t>
            </a:r>
            <a:r>
              <a:rPr lang="uk-UA" sz="2600" baseline="30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за год. води</a:t>
            </a:r>
            <a:r>
              <a:rPr lang="en-US" sz="26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екв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валентно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теплопродуктивності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25-35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М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W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теплоти.</a:t>
            </a:r>
          </a:p>
          <a:p>
            <a:pPr algn="just"/>
            <a:r>
              <a:rPr lang="uk-UA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Загальні річні витрати води – 38 </a:t>
            </a:r>
            <a:r>
              <a:rPr lang="uk-UA" sz="2600" dirty="0" err="1" smtClean="0">
                <a:latin typeface="Arial" pitchFamily="34" charset="0"/>
                <a:cs typeface="Arial" pitchFamily="34" charset="0"/>
              </a:rPr>
              <a:t>млн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м</a:t>
            </a:r>
            <a:r>
              <a:rPr lang="uk-UA" sz="2600" baseline="30000" dirty="0" smtClean="0">
                <a:latin typeface="Arial" pitchFamily="34" charset="0"/>
                <a:cs typeface="Arial" pitchFamily="34" charset="0"/>
              </a:rPr>
              <a:t>3;</a:t>
            </a:r>
          </a:p>
          <a:p>
            <a:pPr algn="just"/>
            <a:r>
              <a:rPr lang="uk-UA" sz="2600" dirty="0" smtClean="0">
                <a:latin typeface="Arial" pitchFamily="34" charset="0"/>
                <a:cs typeface="Arial" pitchFamily="34" charset="0"/>
              </a:rPr>
              <a:t>Річне вироблення теплоти  – близько 300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GWh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(258000   </a:t>
            </a:r>
            <a:r>
              <a:rPr lang="uk-UA" sz="2600" dirty="0" err="1" smtClean="0">
                <a:latin typeface="Arial" pitchFamily="34" charset="0"/>
                <a:cs typeface="Arial" pitchFamily="34" charset="0"/>
              </a:rPr>
              <a:t>Гкал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теплоти);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600" dirty="0" smtClean="0">
                <a:latin typeface="Arial" pitchFamily="34" charset="0"/>
                <a:cs typeface="Arial" pitchFamily="34" charset="0"/>
              </a:rPr>
              <a:t>Р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чне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скорочення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витрат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вуг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лля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близько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74 000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т.</a:t>
            </a:r>
          </a:p>
          <a:p>
            <a:pPr algn="just"/>
            <a:endParaRPr lang="ru-RU" sz="2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600" dirty="0" smtClean="0">
                <a:latin typeface="Arial" pitchFamily="34" charset="0"/>
                <a:cs typeface="Arial" pitchFamily="34" charset="0"/>
              </a:rPr>
              <a:t>Річне вироблення теплоти в системі теплопостачання м. </a:t>
            </a:r>
            <a:r>
              <a:rPr lang="uk-UA" sz="2600" dirty="0" err="1" smtClean="0">
                <a:latin typeface="Arial" pitchFamily="34" charset="0"/>
                <a:cs typeface="Arial" pitchFamily="34" charset="0"/>
              </a:rPr>
              <a:t>Мирноград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– близько 90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GW h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Використання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шахтно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ї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води в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теплових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насосах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дає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можливість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отримати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близько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25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GW h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 (близько 70%) річної потреби у теплоті. 30% - традиційна генерація.</a:t>
            </a:r>
            <a:endParaRPr lang="ru-RU" sz="26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endParaRPr lang="uk-UA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23528" y="1628800"/>
            <a:ext cx="8281118" cy="5015161"/>
            <a:chOff x="5249" y="4744"/>
            <a:chExt cx="5148" cy="7217"/>
          </a:xfrm>
        </p:grpSpPr>
        <p:graphicFrame>
          <p:nvGraphicFramePr>
            <p:cNvPr id="4099" name="Object 3"/>
            <p:cNvGraphicFramePr>
              <a:graphicFrameLocks/>
            </p:cNvGraphicFramePr>
            <p:nvPr/>
          </p:nvGraphicFramePr>
          <p:xfrm>
            <a:off x="5598" y="4744"/>
            <a:ext cx="4799" cy="7217"/>
          </p:xfrm>
          <a:graphic>
            <a:graphicData uri="http://schemas.openxmlformats.org/presentationml/2006/ole">
              <p:oleObj spid="_x0000_s28674" name="Worksheet" r:id="rId3" imgW="3571858" imgH="4581583" progId="Excel.Sheet.8">
                <p:embed/>
              </p:oleObj>
            </a:graphicData>
          </a:graphic>
        </p:graphicFrame>
        <p:sp>
          <p:nvSpPr>
            <p:cNvPr id="4100" name="Text Box 4"/>
            <p:cNvSpPr txBox="1">
              <a:spLocks noChangeArrowheads="1"/>
            </p:cNvSpPr>
            <p:nvPr/>
          </p:nvSpPr>
          <p:spPr bwMode="auto">
            <a:xfrm>
              <a:off x="5249" y="4857"/>
              <a:ext cx="649" cy="64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Частка річного вироблення теплоти  у теплових насосах у річному виробленні теплоти  котельнею</a:t>
              </a:r>
              <a:r>
                <a:rPr kumimoji="0" lang="ru-RU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,   </a:t>
              </a:r>
              <a:r>
                <a:rPr kumimoji="0" lang="ru-RU" b="1" i="1" u="none" strike="noStrike" cap="none" normalizeH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f</a:t>
              </a:r>
              <a:r>
                <a:rPr kumimoji="0" lang="ru-RU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	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7578" y="6184"/>
              <a:ext cx="330" cy="18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2" name="Line 6"/>
            <p:cNvSpPr>
              <a:spLocks noChangeShapeType="1"/>
            </p:cNvSpPr>
            <p:nvPr/>
          </p:nvSpPr>
          <p:spPr bwMode="auto">
            <a:xfrm>
              <a:off x="8128" y="6184"/>
              <a:ext cx="220" cy="42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0" y="476672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>
                <a:latin typeface="Arial" pitchFamily="34" charset="0"/>
                <a:cs typeface="Arial" pitchFamily="34" charset="0"/>
              </a:rPr>
              <a:t>Визначення частки теплоти, виробленої у теплових насосах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="" xmlns:p14="http://schemas.microsoft.com/office/powerpoint/2010/main" val="2549622323"/>
              </p:ext>
            </p:extLst>
          </p:nvPr>
        </p:nvGraphicFramePr>
        <p:xfrm>
          <a:off x="899592" y="908720"/>
          <a:ext cx="8244408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7584" y="2420888"/>
            <a:ext cx="1656184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Сел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і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дове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35696" y="3140968"/>
            <a:ext cx="1872208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Новогродівка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72200" y="908720"/>
            <a:ext cx="2232248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dirty="0" err="1" smtClean="0">
                <a:latin typeface="Arial" pitchFamily="34" charset="0"/>
                <a:cs typeface="Arial" pitchFamily="34" charset="0"/>
              </a:rPr>
              <a:t>Добропілля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188640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Тепловий 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потенціал шахтної води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5656" y="1124744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i="1" dirty="0" smtClean="0">
                <a:latin typeface="Arial" pitchFamily="34" charset="0"/>
                <a:cs typeface="Arial" pitchFamily="34" charset="0"/>
              </a:rPr>
              <a:t>Без </a:t>
            </a:r>
            <a:r>
              <a:rPr lang="uk-UA" sz="2000" i="1" dirty="0" err="1" smtClean="0">
                <a:latin typeface="Arial" pitchFamily="34" charset="0"/>
                <a:cs typeface="Arial" pitchFamily="34" charset="0"/>
              </a:rPr>
              <a:t>термомодернізації</a:t>
            </a:r>
            <a:r>
              <a:rPr lang="uk-UA" sz="2000" i="1" dirty="0" smtClean="0">
                <a:latin typeface="Arial" pitchFamily="34" charset="0"/>
                <a:cs typeface="Arial" pitchFamily="34" charset="0"/>
              </a:rPr>
              <a:t> будинків</a:t>
            </a:r>
            <a:endParaRPr lang="ru-RU" sz="20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556</TotalTime>
  <Words>1766</Words>
  <Application>Microsoft Office PowerPoint</Application>
  <PresentationFormat>Экран (4:3)</PresentationFormat>
  <Paragraphs>345</Paragraphs>
  <Slides>23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Городская</vt:lpstr>
      <vt:lpstr>Worksheet</vt:lpstr>
      <vt:lpstr>Використання теплового потенціалу  шахтної води для отримання теплоти на потреби централізованого теплопостачання міст Донбасу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Висновки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11</cp:revision>
  <dcterms:created xsi:type="dcterms:W3CDTF">2023-06-27T06:48:40Z</dcterms:created>
  <dcterms:modified xsi:type="dcterms:W3CDTF">2023-07-03T06:05:39Z</dcterms:modified>
</cp:coreProperties>
</file>